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57" r:id="rId3"/>
    <p:sldId id="330" r:id="rId4"/>
    <p:sldId id="331" r:id="rId5"/>
    <p:sldId id="332" r:id="rId6"/>
    <p:sldId id="313" r:id="rId7"/>
    <p:sldId id="316" r:id="rId8"/>
    <p:sldId id="333" r:id="rId9"/>
    <p:sldId id="320" r:id="rId10"/>
    <p:sldId id="321" r:id="rId11"/>
    <p:sldId id="322" r:id="rId12"/>
    <p:sldId id="323" r:id="rId13"/>
    <p:sldId id="314" r:id="rId14"/>
    <p:sldId id="324" r:id="rId15"/>
  </p:sldIdLst>
  <p:sldSz cx="9906000" cy="6858000" type="A4"/>
  <p:notesSz cx="6761163" cy="9942513"/>
  <p:defaultTextStyle>
    <a:defPPr>
      <a:defRPr lang="ru-RU"/>
    </a:defPPr>
    <a:lvl1pPr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73075" indent="-1587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52500" indent="-38100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1925" indent="-6032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909763" indent="-80963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929"/>
    <a:srgbClr val="00FF00"/>
    <a:srgbClr val="0000FF"/>
    <a:srgbClr val="FFFF00"/>
    <a:srgbClr val="2323E3"/>
    <a:srgbClr val="FFCC00"/>
    <a:srgbClr val="9966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408" autoAdjust="0"/>
    <p:restoredTop sz="80000" autoAdjust="0"/>
  </p:normalViewPr>
  <p:slideViewPr>
    <p:cSldViewPr>
      <p:cViewPr>
        <p:scale>
          <a:sx n="100" d="100"/>
          <a:sy n="100" d="100"/>
        </p:scale>
        <p:origin x="-2574" y="-46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750" cy="497603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l" defTabSz="920141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805" y="0"/>
            <a:ext cx="2930749" cy="497603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r" defTabSz="920141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585E1C3-3DE7-4C7B-8355-A13D4E4A928E}" type="datetimeFigureOut">
              <a:rPr lang="ru-RU"/>
              <a:pPr>
                <a:defRPr/>
              </a:pPr>
              <a:t>27.10.2017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747713"/>
            <a:ext cx="5383213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5" tIns="46013" rIns="92025" bIns="4601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956" y="4723251"/>
            <a:ext cx="5409252" cy="4473654"/>
          </a:xfrm>
          <a:prstGeom prst="rect">
            <a:avLst/>
          </a:prstGeom>
        </p:spPr>
        <p:txBody>
          <a:bodyPr vert="horz" lIns="92025" tIns="46013" rIns="92025" bIns="46013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321"/>
            <a:ext cx="2930750" cy="497603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l" defTabSz="920141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805" y="9443321"/>
            <a:ext cx="2930749" cy="497603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r" defTabSz="920141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F41B295E-AB9A-42EE-8D03-9AEBAA7ABB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666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2500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192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09763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B295E-AB9A-42EE-8D03-9AEBAA7ABBEB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788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744538"/>
            <a:ext cx="5391150" cy="37322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956" y="4723251"/>
            <a:ext cx="5409252" cy="4475243"/>
          </a:xfrm>
          <a:noFill/>
        </p:spPr>
        <p:txBody>
          <a:bodyPr wrap="square" lIns="92125" tIns="46062" rIns="92125" bIns="460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22084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744538"/>
            <a:ext cx="5391150" cy="37322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956" y="4723251"/>
            <a:ext cx="5409252" cy="4475243"/>
          </a:xfrm>
          <a:noFill/>
        </p:spPr>
        <p:txBody>
          <a:bodyPr wrap="square" lIns="92125" tIns="46062" rIns="92125" bIns="460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54949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744538"/>
            <a:ext cx="5391150" cy="37322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956" y="4723251"/>
            <a:ext cx="5409252" cy="4475243"/>
          </a:xfrm>
          <a:noFill/>
        </p:spPr>
        <p:txBody>
          <a:bodyPr wrap="square" lIns="92125" tIns="46062" rIns="92125" bIns="460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39490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744538"/>
            <a:ext cx="5391150" cy="37322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956" y="4723251"/>
            <a:ext cx="5409252" cy="4475243"/>
          </a:xfrm>
          <a:noFill/>
        </p:spPr>
        <p:txBody>
          <a:bodyPr wrap="square" lIns="92125" tIns="46062" rIns="92125" bIns="460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0850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A4A48-D334-473F-A0CB-F90DE9FAD823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BD451-E3C6-433D-830B-C9A52F50A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8D35A-FE93-4942-9816-7C1024913CF0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A20C-3973-45F4-96FC-2092E8258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65A82-4F5C-4647-9646-D21F9A4D4E64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A2DAA-0A71-425A-A3D6-31814EC23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304CA-9282-4957-8189-4A9061E3ABFD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7549-C043-461A-8C69-895AAACF4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0CF59DF-973E-4702-A946-7F534907282F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18454A7-D414-4A9E-BEFC-D36E35177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06FE29A-82E6-4156-BE65-B0BFEB1C90FC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E984F4-F2AA-46A7-BB74-5B9321E33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A638CF8-065F-472A-A59F-58193AC0131A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08275F9-F58A-4C04-A1D7-3B9D321A5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67D4073-2B8B-40B8-8171-6D86AA349839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BCA13F8-936C-4ED6-BDFD-15E22FAD5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3CEE28A-C12D-4555-B3E5-F4FC85A85E3F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D9CBDA4-25F6-43FC-A62B-576A0F452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48AD678-BCE9-4745-8194-9AD865F70F16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D9CB97C-7646-4DA3-BF53-781CD7672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9F7A690-3D40-47B7-AE1E-453BC35F4EE1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0A1769-D770-43E8-93EB-BC1B6542F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600EC-A662-4B1D-8B83-22B01B6AE0E9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588E6-D313-4295-BF7A-3F59D9423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F9D4205-AE31-4FE8-8AEA-CE5B99DD88F7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E15CE5B-BBDD-4E6C-9FC9-0F0134246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D7CF2B0-1A74-41EC-9F6F-61458C5CD689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7A6F7E4-6EBC-4900-9087-049AF6533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A587118-60EE-489A-9FCF-3062CDB5567C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C3ED0B-94F8-4CE5-81B7-887CAC6C9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7E9B8D0-0CCD-4331-9136-F7005EAD9CD3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4676E70-A5E9-4C7C-B688-DC59710E7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9FA56-697F-4880-9CD6-33E282965A90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D5A29-6B49-4878-944A-619901CB2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1FD63-A843-46DB-A1B6-E7F08743DEF0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DA972-8F7E-46CF-A922-BFD45B868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5BDAA-E5B8-40D3-A20E-65179F778A31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C9430-BCD2-4C54-B75E-985D7180E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2CC09-BC54-42A9-8C4D-E7662CB774D9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2D0F6-8B1A-4874-90CE-031C496D5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C7DC2-1E23-4D26-A67F-B629F063C09B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CF744-3B80-4C8D-9B6A-8E16B5573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413EE-CB26-491D-8DA2-04CB3DF9F1F4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FA07D-9F16-4F93-8291-CFB45729D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FB65D-DE8B-4EAF-9205-0DAED786A04A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B34C4-349F-4FDE-99D0-2B6743B60B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828D9D1-1592-4FF6-B3D4-33D879225FDE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6D54492-3F74-482F-9343-BD443116F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  <p:sldLayoutId id="2147483673" r:id="rId12"/>
  </p:sldLayoutIdLst>
  <p:txStyles>
    <p:titleStyle>
      <a:lvl1pPr algn="ctr" defTabSz="9525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4013" indent="-35401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1525" indent="-292100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062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8463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4947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761AD70-5FB0-4522-9544-83F33219F9BF}" type="datetimeFigureOut">
              <a:rPr lang="ru-RU"/>
              <a:pPr>
                <a:defRPr/>
              </a:pPr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EF6F6FF-0B1C-4293-92BB-45DEDB341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заставк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350"/>
            <a:ext cx="9906000" cy="6858000"/>
          </a:xfrm>
          <a:prstGeom prst="rect">
            <a:avLst/>
          </a:prstGeom>
          <a:noFill/>
          <a:ln>
            <a:noFill/>
          </a:ln>
          <a:extLst/>
        </p:spPr>
        <p:txBody>
          <a:bodyPr lIns="95713" tIns="47857" rIns="95713" bIns="47857" anchor="ctr"/>
          <a:lstStyle/>
          <a:p>
            <a:pPr algn="ctr" defTabSz="1154113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defTabSz="1154113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defTabSz="1154113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Эминхюрская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общеобразовательная школа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1154113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368767 РД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Сулейман-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Стальский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с.Эминхюр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9263"/>
            <a:ext cx="3570208" cy="140756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defTabSz="1279525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отработку: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___</a:t>
            </a:r>
            <a:r>
              <a:rPr lang="ru-RU" sz="1600" dirty="0" smtClean="0">
                <a:latin typeface="Calibri"/>
                <a:cs typeface="Times New Roman"/>
              </a:rPr>
              <a:t>Османов Рахман</a:t>
            </a:r>
            <a:r>
              <a:rPr lang="ru-RU" sz="16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sz="1600" dirty="0" err="1" smtClean="0">
                <a:latin typeface="Calibri"/>
                <a:ea typeface="Times New Roman"/>
                <a:cs typeface="Times New Roman"/>
              </a:rPr>
              <a:t>Салманович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Тел. </a:t>
            </a:r>
            <a:r>
              <a:rPr lang="ru-RU" sz="1600" dirty="0" smtClean="0">
                <a:latin typeface="Calibri"/>
                <a:ea typeface="Times New Roman"/>
                <a:cs typeface="Times New Roman"/>
              </a:rPr>
              <a:t>89289696795</a:t>
            </a:r>
            <a:endParaRPr lang="ru-RU" sz="1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1279525">
              <a:defRPr/>
            </a:pP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_________________________________</a:t>
            </a:r>
            <a:endParaRPr lang="ru-RU" sz="1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4605"/>
              </p:ext>
            </p:extLst>
          </p:nvPr>
        </p:nvGraphicFramePr>
        <p:xfrm>
          <a:off x="71438" y="987425"/>
          <a:ext cx="9753323" cy="5982547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 котельная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Есть;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304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/>
        </p:nvGraphicFramePr>
        <p:xfrm>
          <a:off x="63500" y="989013"/>
          <a:ext cx="9777413" cy="2486027"/>
        </p:xfrm>
        <a:graphic>
          <a:graphicData uri="http://schemas.openxmlformats.org/drawingml/2006/table">
            <a:tbl>
              <a:tblPr/>
              <a:tblGrid>
                <a:gridCol w="609600"/>
                <a:gridCol w="5688013"/>
                <a:gridCol w="34798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цистерны: с установкой на ПГ- расстояние 50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507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79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73020"/>
              </p:ext>
            </p:extLst>
          </p:nvPr>
        </p:nvGraphicFramePr>
        <p:xfrm>
          <a:off x="128588" y="1022350"/>
          <a:ext cx="9648825" cy="4411664"/>
        </p:xfrm>
        <a:graphic>
          <a:graphicData uri="http://schemas.openxmlformats.org/drawingml/2006/table">
            <a:tbl>
              <a:tblPr/>
              <a:tblGrid>
                <a:gridCol w="603250"/>
                <a:gridCol w="2187575"/>
                <a:gridCol w="3178175"/>
                <a:gridCol w="3679825"/>
              </a:tblGrid>
              <a:tr h="528638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</a:txBody>
                  <a:tcPr marL="27516" marR="2751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177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sz="15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СОШ »</a:t>
            </a:r>
            <a:endParaRPr lang="ru-RU" sz="15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613" y="1268413"/>
            <a:ext cx="2928937" cy="18725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ГО 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ЧС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 «Сулейман-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Стальский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Султанахмедов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Т.М.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2017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defRPr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48450" y="1052737"/>
            <a:ext cx="2928938" cy="15841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школы</a:t>
            </a:r>
            <a:endParaRPr lang="ru-RU" sz="1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Османов Р.С.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     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3742" y="4509120"/>
            <a:ext cx="2928937" cy="20882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С.Стальский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район»</a:t>
            </a:r>
            <a:endParaRPr lang="ru-RU" sz="14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Аминов К.А.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2017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содержание)</a:t>
            </a:r>
          </a:p>
        </p:txBody>
      </p:sp>
      <p:graphicFrame>
        <p:nvGraphicFramePr>
          <p:cNvPr id="29735" name="Group 39"/>
          <p:cNvGraphicFramePr>
            <a:graphicFrameLocks noGrp="1"/>
          </p:cNvGraphicFramePr>
          <p:nvPr/>
        </p:nvGraphicFramePr>
        <p:xfrm>
          <a:off x="236538" y="1125538"/>
          <a:ext cx="9469437" cy="2961323"/>
        </p:xfrm>
        <a:graphic>
          <a:graphicData uri="http://schemas.openxmlformats.org/drawingml/2006/table">
            <a:tbl>
              <a:tblPr/>
              <a:tblGrid>
                <a:gridCol w="8813800"/>
                <a:gridCol w="655637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</a:p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8-12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4"/>
          <p:cNvSpPr txBox="1">
            <a:spLocks noChangeArrowheads="1"/>
          </p:cNvSpPr>
          <p:nvPr/>
        </p:nvSpPr>
        <p:spPr bwMode="auto">
          <a:xfrm>
            <a:off x="-1" y="-5214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661248"/>
            <a:ext cx="4088904" cy="1196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err="1" smtClean="0"/>
              <a:t>МКОУ«Эминхюрская</a:t>
            </a:r>
            <a:r>
              <a:rPr lang="ru-RU" sz="1000" dirty="0" smtClean="0"/>
              <a:t> СОШ»</a:t>
            </a:r>
          </a:p>
          <a:p>
            <a:pPr algn="ctr"/>
            <a:r>
              <a:rPr lang="ru-RU" sz="1000" dirty="0" smtClean="0"/>
              <a:t>Сулейман-</a:t>
            </a:r>
            <a:r>
              <a:rPr lang="ru-RU" sz="1000" dirty="0" err="1" smtClean="0"/>
              <a:t>Стальский</a:t>
            </a:r>
            <a:r>
              <a:rPr lang="ru-RU" sz="1000" dirty="0" smtClean="0"/>
              <a:t>  район с. </a:t>
            </a:r>
            <a:r>
              <a:rPr lang="ru-RU" sz="1000" dirty="0" err="1" smtClean="0"/>
              <a:t>Эминхюр</a:t>
            </a:r>
            <a:endParaRPr lang="ru-RU" sz="1000" dirty="0" smtClean="0"/>
          </a:p>
          <a:p>
            <a:pPr algn="ctr"/>
            <a:r>
              <a:rPr lang="ru-RU" sz="1000" dirty="0" err="1" smtClean="0"/>
              <a:t>Эл.адрес</a:t>
            </a:r>
            <a:r>
              <a:rPr lang="en-US" sz="1000" dirty="0" smtClean="0"/>
              <a:t> Alamishe77@mail.ru</a:t>
            </a:r>
            <a:endParaRPr lang="ru-RU" sz="1000" dirty="0" smtClean="0"/>
          </a:p>
          <a:p>
            <a:pPr algn="ctr"/>
            <a:r>
              <a:rPr lang="ru-RU" sz="1000" dirty="0" smtClean="0"/>
              <a:t>Телефон.моб.89289696795</a:t>
            </a:r>
          </a:p>
        </p:txBody>
      </p:sp>
      <p:pic>
        <p:nvPicPr>
          <p:cNvPr id="1026" name="Picture 2" descr="C:\Users\Рагим\Desktop\паспорт объекта\Новая папка\IMG_1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4341" y="1162472"/>
            <a:ext cx="9144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3410372" y="2675409"/>
            <a:ext cx="648072" cy="256406"/>
          </a:xfrm>
          <a:prstGeom prst="wedgeRoundRectCallout">
            <a:avLst>
              <a:gd name="adj1" fmla="val -38848"/>
              <a:gd name="adj2" fmla="val -147060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школа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96" name="Rectangle 4"/>
          <p:cNvSpPr txBox="1">
            <a:spLocks noChangeArrowheads="1"/>
          </p:cNvSpPr>
          <p:nvPr/>
        </p:nvSpPr>
        <p:spPr bwMode="auto">
          <a:xfrm>
            <a:off x="0" y="-26988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973379"/>
              </p:ext>
            </p:extLst>
          </p:nvPr>
        </p:nvGraphicFramePr>
        <p:xfrm>
          <a:off x="1188243" y="1124744"/>
          <a:ext cx="7115175" cy="1752600"/>
        </p:xfrm>
        <a:graphic>
          <a:graphicData uri="http://schemas.openxmlformats.org/drawingml/2006/table">
            <a:tbl>
              <a:tblPr/>
              <a:tblGrid>
                <a:gridCol w="723900"/>
                <a:gridCol w="904240"/>
                <a:gridCol w="553720"/>
                <a:gridCol w="574675"/>
                <a:gridCol w="1081405"/>
                <a:gridCol w="669925"/>
                <a:gridCol w="815975"/>
                <a:gridCol w="1215390"/>
                <a:gridCol w="575945"/>
              </a:tblGrid>
              <a:tr h="128905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информация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 постройки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Дата последнего капитал. ремонта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этажей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высота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Размеры геометрические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(жилого здания)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Общ. площадь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компл.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Среднее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нахожден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людей\ персонала в здании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людей\персонала наход. в здании круглосуточно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выходов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1980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производил.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 *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3443288"/>
            <a:ext cx="762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0" name="AutoShape 7"/>
          <p:cNvCxnSpPr>
            <a:cxnSpLocks noChangeShapeType="1"/>
          </p:cNvCxnSpPr>
          <p:nvPr/>
        </p:nvCxnSpPr>
        <p:spPr bwMode="auto">
          <a:xfrm>
            <a:off x="3152800" y="4652963"/>
            <a:ext cx="3678238" cy="7461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" name="AutoShape 9"/>
          <p:cNvSpPr>
            <a:spLocks noChangeArrowheads="1"/>
          </p:cNvSpPr>
          <p:nvPr/>
        </p:nvSpPr>
        <p:spPr bwMode="auto">
          <a:xfrm>
            <a:off x="4218464" y="5433219"/>
            <a:ext cx="223837" cy="190500"/>
          </a:xfrm>
          <a:prstGeom prst="downArrow">
            <a:avLst>
              <a:gd name="adj1" fmla="val 50000"/>
              <a:gd name="adj2" fmla="val 42444"/>
            </a:avLst>
          </a:prstGeom>
          <a:gradFill rotWithShape="0">
            <a:gsLst>
              <a:gs pos="0">
                <a:schemeClr val="lt1">
                  <a:lumMod val="74000"/>
                  <a:lumOff val="0"/>
                </a:schemeClr>
              </a:gs>
              <a:gs pos="100000">
                <a:schemeClr val="dk1">
                  <a:lumMod val="100000"/>
                  <a:lumOff val="0"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chemeClr val="lt1">
                <a:lumMod val="50000"/>
                <a:lumOff val="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4" name="AutoShape 11"/>
          <p:cNvSpPr>
            <a:spLocks noChangeArrowheads="1"/>
          </p:cNvSpPr>
          <p:nvPr/>
        </p:nvSpPr>
        <p:spPr bwMode="auto">
          <a:xfrm rot="11280173">
            <a:off x="6816433" y="3983457"/>
            <a:ext cx="234950" cy="217488"/>
          </a:xfrm>
          <a:prstGeom prst="down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chemeClr val="lt1">
                  <a:lumMod val="74000"/>
                  <a:lumOff val="0"/>
                </a:schemeClr>
              </a:gs>
              <a:gs pos="100000">
                <a:schemeClr val="dk1">
                  <a:lumMod val="100000"/>
                  <a:lumOff val="0"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chemeClr val="lt1">
                <a:lumMod val="50000"/>
                <a:lumOff val="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 rot="15311235">
            <a:off x="2657321" y="4362069"/>
            <a:ext cx="387350" cy="238125"/>
          </a:xfrm>
          <a:prstGeom prst="rightArrow">
            <a:avLst>
              <a:gd name="adj1" fmla="val 50000"/>
              <a:gd name="adj2" fmla="val 40709"/>
            </a:avLst>
          </a:prstGeom>
          <a:gradFill rotWithShape="0">
            <a:gsLst>
              <a:gs pos="0">
                <a:schemeClr val="lt1">
                  <a:lumMod val="74000"/>
                  <a:lumOff val="0"/>
                </a:schemeClr>
              </a:gs>
              <a:gs pos="100000">
                <a:schemeClr val="dk1">
                  <a:lumMod val="100000"/>
                  <a:lumOff val="0"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chemeClr val="lt1">
                <a:lumMod val="50000"/>
                <a:lumOff val="0"/>
              </a:scheme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6" name="Rectangle 13"/>
          <p:cNvSpPr>
            <a:spLocks noChangeArrowheads="1"/>
          </p:cNvSpPr>
          <p:nvPr/>
        </p:nvSpPr>
        <p:spPr bwMode="auto">
          <a:xfrm>
            <a:off x="4058920" y="5157193"/>
            <a:ext cx="766763" cy="2418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latin typeface="Times New Roman"/>
                <a:ea typeface="Times New Roman"/>
                <a:cs typeface="Times New Roman"/>
              </a:rPr>
              <a:t>17</a:t>
            </a:r>
            <a:r>
              <a:rPr lang="ru-RU" sz="1100" b="1" dirty="0" smtClean="0">
                <a:effectLst/>
                <a:latin typeface="Times New Roman"/>
                <a:ea typeface="Times New Roman"/>
                <a:cs typeface="Times New Roman"/>
              </a:rPr>
              <a:t>.1 </a:t>
            </a:r>
            <a:r>
              <a:rPr lang="ru-RU" sz="1100" b="1" dirty="0">
                <a:effectLst/>
                <a:latin typeface="Times New Roman"/>
                <a:ea typeface="Times New Roman"/>
                <a:cs typeface="Times New Roman"/>
              </a:rPr>
              <a:t>км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07" name="Rectangle 14"/>
          <p:cNvSpPr>
            <a:spLocks noChangeArrowheads="1"/>
          </p:cNvSpPr>
          <p:nvPr/>
        </p:nvSpPr>
        <p:spPr bwMode="auto">
          <a:xfrm>
            <a:off x="5272178" y="5329238"/>
            <a:ext cx="542925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latin typeface="Times New Roman"/>
                <a:ea typeface="Times New Roman"/>
                <a:cs typeface="Times New Roman"/>
              </a:rPr>
              <a:t>17</a:t>
            </a:r>
            <a:r>
              <a:rPr lang="ru-RU" sz="1100" b="1" dirty="0" smtClean="0">
                <a:effectLst/>
                <a:latin typeface="Times New Roman"/>
                <a:ea typeface="Times New Roman"/>
                <a:cs typeface="Times New Roman"/>
              </a:rPr>
              <a:t>км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>
            <a:off x="5973763" y="3186431"/>
            <a:ext cx="3857625" cy="6302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000">
                <a:effectLst/>
                <a:latin typeface="Times New Roman"/>
                <a:ea typeface="Times New Roman"/>
                <a:cs typeface="Times New Roman"/>
              </a:rPr>
              <a:t>Начальник ПЧ-53</a:t>
            </a:r>
            <a:endParaRPr lang="ru-RU" sz="110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b="1">
                <a:effectLst/>
                <a:latin typeface="Times New Roman"/>
                <a:ea typeface="Times New Roman"/>
                <a:cs typeface="Times New Roman"/>
              </a:rPr>
              <a:t>Рамазанов АскералиМагарамович</a:t>
            </a:r>
            <a:endParaRPr lang="ru-RU" sz="110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>
                <a:effectLst/>
                <a:latin typeface="Times New Roman"/>
                <a:ea typeface="Times New Roman"/>
                <a:cs typeface="Times New Roman"/>
              </a:rPr>
              <a:t>89285514497</a:t>
            </a:r>
            <a:endParaRPr lang="ru-RU" sz="110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10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09" name="Rectangle 16"/>
          <p:cNvSpPr>
            <a:spLocks noChangeArrowheads="1"/>
          </p:cNvSpPr>
          <p:nvPr/>
        </p:nvSpPr>
        <p:spPr bwMode="auto">
          <a:xfrm>
            <a:off x="3116421" y="5623719"/>
            <a:ext cx="1980595" cy="9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Начальник ОМВД  России по Сулейман-</a:t>
            </a:r>
            <a:r>
              <a:rPr lang="ru-RU" sz="1000" dirty="0" err="1">
                <a:effectLst/>
                <a:latin typeface="Times New Roman"/>
                <a:ea typeface="Times New Roman"/>
                <a:cs typeface="Times New Roman"/>
              </a:rPr>
              <a:t>Стальскому</a:t>
            </a: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 району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Магамадов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Мавлудин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Сиражудинович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тел. -</a:t>
            </a:r>
            <a:r>
              <a:rPr lang="ru-RU" sz="1000" dirty="0">
                <a:solidFill>
                  <a:srgbClr val="333333"/>
                </a:solidFill>
                <a:effectLst/>
                <a:latin typeface="Trebuchet MS"/>
                <a:ea typeface="Times New Roman"/>
                <a:cs typeface="Times New Roman"/>
              </a:rPr>
              <a:t> </a:t>
            </a:r>
            <a:r>
              <a:rPr lang="ru-RU" sz="1000" dirty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 (8-87236) 3-13-35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dirty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       89285060015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10" name="Rectangle 17"/>
          <p:cNvSpPr>
            <a:spLocks noChangeArrowheads="1"/>
          </p:cNvSpPr>
          <p:nvPr/>
        </p:nvSpPr>
        <p:spPr bwMode="auto">
          <a:xfrm>
            <a:off x="704528" y="4538028"/>
            <a:ext cx="1819275" cy="22501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000" b="1" u="sng" dirty="0">
                <a:effectLst/>
                <a:latin typeface="Times New Roman"/>
                <a:ea typeface="Times New Roman"/>
                <a:cs typeface="Times New Roman"/>
              </a:rPr>
              <a:t>Общая характеристика населенного пункта;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площадь территории – </a:t>
            </a:r>
            <a:r>
              <a:rPr lang="ru-RU" sz="1000" dirty="0" smtClean="0"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1000" dirty="0" smtClean="0">
                <a:latin typeface="Times New Roman"/>
                <a:ea typeface="Times New Roman"/>
                <a:cs typeface="Times New Roman"/>
              </a:rPr>
              <a:t>1200 га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1000" dirty="0" err="1">
                <a:effectLst/>
                <a:latin typeface="Times New Roman"/>
                <a:ea typeface="Times New Roman"/>
                <a:cs typeface="Times New Roman"/>
              </a:rPr>
              <a:t>колич</a:t>
            </a: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. прожив. населения – </a:t>
            </a:r>
            <a:r>
              <a:rPr lang="ru-RU" sz="1000" dirty="0" smtClean="0">
                <a:latin typeface="Times New Roman"/>
                <a:ea typeface="Times New Roman"/>
                <a:cs typeface="Times New Roman"/>
              </a:rPr>
              <a:t>3584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(из них детей </a:t>
            </a:r>
            <a:r>
              <a:rPr lang="ru-RU" sz="1000" dirty="0" smtClean="0">
                <a:latin typeface="Times New Roman"/>
                <a:ea typeface="Times New Roman"/>
                <a:cs typeface="Times New Roman"/>
              </a:rPr>
              <a:t>711</a:t>
            </a:r>
            <a:r>
              <a:rPr lang="ru-RU" sz="1000" dirty="0" smtClean="0"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количество домов – </a:t>
            </a:r>
            <a:r>
              <a:rPr lang="ru-RU" sz="1000" dirty="0" smtClean="0">
                <a:latin typeface="Times New Roman"/>
                <a:ea typeface="Times New Roman"/>
                <a:cs typeface="Times New Roman"/>
              </a:rPr>
              <a:t>779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-социально-</a:t>
            </a:r>
            <a:r>
              <a:rPr lang="ru-RU" sz="1000" dirty="0" err="1">
                <a:effectLst/>
                <a:latin typeface="Times New Roman"/>
                <a:ea typeface="Times New Roman"/>
                <a:cs typeface="Times New Roman"/>
              </a:rPr>
              <a:t>значемых</a:t>
            </a: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dirty="0" smtClean="0">
                <a:effectLst/>
                <a:latin typeface="Times New Roman"/>
                <a:ea typeface="Times New Roman"/>
                <a:cs typeface="Times New Roman"/>
              </a:rPr>
              <a:t>объектов-6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-котельных – 0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школы – 1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- детский сад-0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11" name="Rectangle 18"/>
          <p:cNvSpPr>
            <a:spLocks noChangeArrowheads="1"/>
          </p:cNvSpPr>
          <p:nvPr/>
        </p:nvSpPr>
        <p:spPr bwMode="auto">
          <a:xfrm>
            <a:off x="6596063" y="5961857"/>
            <a:ext cx="3230562" cy="707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Начальник УО     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МР «Сулейман-</a:t>
            </a:r>
            <a:r>
              <a:rPr lang="ru-RU" sz="1000" dirty="0" err="1">
                <a:effectLst/>
                <a:latin typeface="Times New Roman"/>
                <a:ea typeface="Times New Roman"/>
                <a:cs typeface="Times New Roman"/>
              </a:rPr>
              <a:t>Стальский</a:t>
            </a: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  район»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Аминов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Качабег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Аминович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Тел.- </a:t>
            </a:r>
            <a:r>
              <a:rPr lang="ru-RU" sz="1000" dirty="0">
                <a:solidFill>
                  <a:srgbClr val="000000"/>
                </a:solidFill>
                <a:effectLst/>
                <a:latin typeface="Tahoma"/>
                <a:ea typeface="Times New Roman"/>
                <a:cs typeface="Times New Roman"/>
              </a:rPr>
              <a:t>89637985115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Calibri"/>
                <a:ea typeface="Times New Roman"/>
                <a:cs typeface="Times New Roman"/>
              </a:rPr>
              <a:t> </a:t>
            </a:r>
          </a:p>
        </p:txBody>
      </p:sp>
      <p:cxnSp>
        <p:nvCxnSpPr>
          <p:cNvPr id="112" name="AutoShape 19"/>
          <p:cNvCxnSpPr>
            <a:cxnSpLocks noChangeShapeType="1"/>
          </p:cNvCxnSpPr>
          <p:nvPr/>
        </p:nvCxnSpPr>
        <p:spPr bwMode="auto">
          <a:xfrm>
            <a:off x="5297488" y="5556250"/>
            <a:ext cx="9525" cy="8112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AutoShape 20"/>
          <p:cNvCxnSpPr>
            <a:cxnSpLocks noChangeShapeType="1"/>
          </p:cNvCxnSpPr>
          <p:nvPr/>
        </p:nvCxnSpPr>
        <p:spPr bwMode="auto">
          <a:xfrm>
            <a:off x="5307013" y="6407150"/>
            <a:ext cx="1489075" cy="381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4" name="Rectangle 21"/>
          <p:cNvSpPr>
            <a:spLocks noChangeArrowheads="1"/>
          </p:cNvSpPr>
          <p:nvPr/>
        </p:nvSpPr>
        <p:spPr bwMode="auto">
          <a:xfrm rot="610030">
            <a:off x="5211763" y="6213475"/>
            <a:ext cx="6699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latin typeface="Times New Roman"/>
                <a:ea typeface="Times New Roman"/>
                <a:cs typeface="Times New Roman"/>
              </a:rPr>
              <a:t>17</a:t>
            </a:r>
            <a:r>
              <a:rPr lang="ru-RU" sz="11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b="1" dirty="0">
                <a:effectLst/>
                <a:latin typeface="Times New Roman"/>
                <a:ea typeface="Times New Roman"/>
                <a:cs typeface="Times New Roman"/>
              </a:rPr>
              <a:t>км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17" name="Rectangle 24"/>
          <p:cNvSpPr>
            <a:spLocks noChangeArrowheads="1"/>
          </p:cNvSpPr>
          <p:nvPr/>
        </p:nvSpPr>
        <p:spPr bwMode="auto">
          <a:xfrm>
            <a:off x="5903050" y="4195764"/>
            <a:ext cx="3836911" cy="9614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Начальник отдела по делам ГО,ЧС и 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мобилизационной работе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МР «Сулейман-</a:t>
            </a:r>
            <a:r>
              <a:rPr lang="ru-RU" sz="1000" dirty="0" err="1">
                <a:effectLst/>
                <a:latin typeface="Times New Roman"/>
                <a:ea typeface="Times New Roman"/>
                <a:cs typeface="Times New Roman"/>
              </a:rPr>
              <a:t>Стальский</a:t>
            </a:r>
            <a:r>
              <a:rPr lang="ru-RU" sz="1000" dirty="0">
                <a:effectLst/>
                <a:latin typeface="Times New Roman"/>
                <a:ea typeface="Times New Roman"/>
                <a:cs typeface="Times New Roman"/>
              </a:rPr>
              <a:t>  район»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Султанахмедов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Тарлан</a:t>
            </a:r>
            <a:r>
              <a:rPr lang="ru-RU" sz="1000" b="1" dirty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000" b="1" dirty="0" err="1">
                <a:effectLst/>
                <a:latin typeface="Times New Roman"/>
                <a:ea typeface="Times New Roman"/>
                <a:cs typeface="Times New Roman"/>
              </a:rPr>
              <a:t>Меджидович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(8-87236) 3-44-84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000" dirty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89282493710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1395413" y="298608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93050" algn="l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930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1395413" y="3443288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1395413" y="3872598"/>
            <a:ext cx="15456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ПЧ-53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1280592" y="306896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9"/>
          <p:cNvSpPr>
            <a:spLocks noChangeArrowheads="1"/>
          </p:cNvSpPr>
          <p:nvPr/>
        </p:nvSpPr>
        <p:spPr bwMode="auto">
          <a:xfrm>
            <a:off x="1395413" y="4652963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1395413" y="5338763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1"/>
          <p:cNvSpPr>
            <a:spLocks noChangeArrowheads="1"/>
          </p:cNvSpPr>
          <p:nvPr/>
        </p:nvSpPr>
        <p:spPr bwMode="auto">
          <a:xfrm>
            <a:off x="1395413" y="5338763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2"/>
          <p:cNvSpPr>
            <a:spLocks noChangeArrowheads="1"/>
          </p:cNvSpPr>
          <p:nvPr/>
        </p:nvSpPr>
        <p:spPr bwMode="auto">
          <a:xfrm>
            <a:off x="1395413" y="5338763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52925" algn="l"/>
              </a:tabLst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529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 txBox="1">
            <a:spLocks noChangeArrowheads="1"/>
          </p:cNvSpPr>
          <p:nvPr/>
        </p:nvSpPr>
        <p:spPr bwMode="auto">
          <a:xfrm>
            <a:off x="0" y="260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«Чувекская средняя общеобразовательная школа»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sp>
        <p:nvSpPr>
          <p:cNvPr id="32806" name="Rectangle 4"/>
          <p:cNvSpPr txBox="1">
            <a:spLocks noChangeArrowheads="1"/>
          </p:cNvSpPr>
          <p:nvPr/>
        </p:nvSpPr>
        <p:spPr bwMode="auto">
          <a:xfrm>
            <a:off x="0" y="260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Эминхюрская</a:t>
            </a:r>
            <a:r>
              <a:rPr lang="ru-RU" sz="15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776536" y="1628800"/>
            <a:ext cx="900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76536" y="2060848"/>
            <a:ext cx="33843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953000" y="2060848"/>
            <a:ext cx="432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273480" y="1988840"/>
            <a:ext cx="0" cy="4320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76536" y="2060848"/>
            <a:ext cx="0" cy="4320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44016" y="6741368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 rot="5400000">
            <a:off x="1949396" y="4578170"/>
            <a:ext cx="2506166" cy="78389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6" name="Прямоугольник 85"/>
          <p:cNvSpPr/>
          <p:nvPr/>
        </p:nvSpPr>
        <p:spPr>
          <a:xfrm rot="5400000">
            <a:off x="3305784" y="4869160"/>
            <a:ext cx="792088" cy="2160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rgbClr val="372929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вход</a:t>
            </a:r>
            <a:endParaRPr lang="ru-RU" dirty="0">
              <a:ln>
                <a:solidFill>
                  <a:srgbClr val="372929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>
            <a:off x="3584848" y="486916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Прямоугольник 146"/>
          <p:cNvSpPr/>
          <p:nvPr/>
        </p:nvSpPr>
        <p:spPr>
          <a:xfrm>
            <a:off x="704528" y="1628800"/>
            <a:ext cx="878497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Дорога в школу </a:t>
            </a:r>
            <a:endParaRPr lang="ru-RU" dirty="0"/>
          </a:p>
        </p:txBody>
      </p:sp>
      <p:sp>
        <p:nvSpPr>
          <p:cNvPr id="148" name="Прямоугольник 147"/>
          <p:cNvSpPr/>
          <p:nvPr/>
        </p:nvSpPr>
        <p:spPr>
          <a:xfrm>
            <a:off x="0" y="6309320"/>
            <a:ext cx="9906000" cy="5486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0" name="Ромб 149"/>
          <p:cNvSpPr/>
          <p:nvPr/>
        </p:nvSpPr>
        <p:spPr>
          <a:xfrm>
            <a:off x="3926181" y="2109224"/>
            <a:ext cx="1205512" cy="550204"/>
          </a:xfrm>
          <a:prstGeom prst="diamon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ворота</a:t>
            </a:r>
            <a:endParaRPr lang="ru-RU" sz="8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00958" y="3717032"/>
            <a:ext cx="391945" cy="57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192903" y="3717032"/>
            <a:ext cx="391945" cy="57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00958" y="5661248"/>
            <a:ext cx="401521" cy="56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3202479" y="5661248"/>
            <a:ext cx="382369" cy="56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92903" y="4293097"/>
            <a:ext cx="9576" cy="1368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520" y="0"/>
            <a:ext cx="8915400" cy="922114"/>
          </a:xfrm>
        </p:spPr>
        <p:txBody>
          <a:bodyPr/>
          <a:lstStyle/>
          <a:p>
            <a:pPr defTabSz="1543050">
              <a:defRPr/>
            </a:pP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r>
              <a:rPr lang="ru-RU" sz="1500" u="sng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 sz="1500" u="sng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ru-RU" sz="1500" dirty="0" smtClean="0">
                <a:solidFill>
                  <a:srgbClr val="0000FF"/>
                </a:solidFill>
                <a:cs typeface="Times New Roman" pitchFamily="18" charset="0"/>
              </a:rPr>
              <a:t>(план эвакуации)</a:t>
            </a:r>
            <a:br>
              <a:rPr lang="ru-RU" sz="1500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1027" name="Picture 3" descr="C:\Users\титан\Desktop\паспорт объекта\Новая папка (3)\IMG_1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8" y="620688"/>
            <a:ext cx="8223987" cy="616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45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050183"/>
              </p:ext>
            </p:extLst>
          </p:nvPr>
        </p:nvGraphicFramePr>
        <p:xfrm>
          <a:off x="93663" y="998538"/>
          <a:ext cx="9720262" cy="5797551"/>
        </p:xfrm>
        <a:graphic>
          <a:graphicData uri="http://schemas.openxmlformats.org/drawingml/2006/table">
            <a:tbl>
              <a:tblPr/>
              <a:tblGrid>
                <a:gridCol w="611187"/>
                <a:gridCol w="5692775"/>
                <a:gridCol w="341630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чел.220   ; детей 168 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40*10 метров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94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005442"/>
              </p:ext>
            </p:extLst>
          </p:nvPr>
        </p:nvGraphicFramePr>
        <p:xfrm>
          <a:off x="96838" y="1000125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7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Эминхюрская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СОШ»</a:t>
            </a:r>
            <a:endParaRPr lang="ru-RU" sz="15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4047</TotalTime>
  <Words>910</Words>
  <Application>Microsoft Office PowerPoint</Application>
  <PresentationFormat>Лист A4 (210x297 мм)</PresentationFormat>
  <Paragraphs>377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«Эминхюрская СОШ» (план эвакуации)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титан</cp:lastModifiedBy>
  <cp:revision>344</cp:revision>
  <cp:lastPrinted>2017-10-25T06:05:29Z</cp:lastPrinted>
  <dcterms:modified xsi:type="dcterms:W3CDTF">2017-10-27T07:15:17Z</dcterms:modified>
</cp:coreProperties>
</file>